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88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Nuts and Bolts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66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020888"/>
            <a:ext cx="4946602" cy="3355445"/>
          </a:xfrm>
        </p:spPr>
        <p:txBody>
          <a:bodyPr/>
          <a:lstStyle/>
          <a:p>
            <a:r>
              <a:rPr lang="en-US" dirty="0" smtClean="0"/>
              <a:t>Connection to Advising Curriculum (coordination with advisors and deans)</a:t>
            </a:r>
          </a:p>
          <a:p>
            <a:r>
              <a:rPr lang="en-US" dirty="0" smtClean="0"/>
              <a:t>Connection to other service experiences at Maret and WMSG</a:t>
            </a:r>
          </a:p>
          <a:p>
            <a:r>
              <a:rPr lang="en-US" dirty="0" smtClean="0"/>
              <a:t>Academic curriculum integration in English 6</a:t>
            </a:r>
          </a:p>
        </p:txBody>
      </p:sp>
    </p:spTree>
    <p:extLst>
      <p:ext uri="{BB962C8B-B14F-4D97-AF65-F5344CB8AC3E}">
        <p14:creationId xmlns:p14="http://schemas.microsoft.com/office/powerpoint/2010/main" val="2310360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Simple, Consistent Guidelines for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Binder with classroom, reflection and extracurricular resources</a:t>
            </a:r>
          </a:p>
          <a:p>
            <a:r>
              <a:rPr lang="en-US" dirty="0" smtClean="0"/>
              <a:t>Service Learning Coordinators act as liaisons between schools and with SOME</a:t>
            </a:r>
          </a:p>
          <a:p>
            <a:r>
              <a:rPr lang="en-US" dirty="0" smtClean="0"/>
              <a:t>Point person at SOME meets with the two schools each week to ensure consistent experience </a:t>
            </a:r>
          </a:p>
          <a:p>
            <a:r>
              <a:rPr lang="en-US" dirty="0" smtClean="0"/>
              <a:t>Service rituals- warm-ups, name tags, service pairs and reflection and snack each visit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125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Low Maintenance Record 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Sl</a:t>
            </a:r>
            <a:r>
              <a:rPr lang="en-US" dirty="0" smtClean="0"/>
              <a:t> coordinators set tentative schedule in June and finalize in September</a:t>
            </a:r>
          </a:p>
          <a:p>
            <a:r>
              <a:rPr lang="en-US" dirty="0" smtClean="0"/>
              <a:t>SL coordinators keep blogs, handle budgets, manage logistics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788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6</a:t>
            </a:r>
            <a:r>
              <a:rPr lang="en-US" baseline="30000" dirty="0" smtClean="0"/>
              <a:t>th</a:t>
            </a:r>
            <a:r>
              <a:rPr lang="en-US" dirty="0" smtClean="0"/>
              <a:t> grade advisors required to accompany their advisees from Maret</a:t>
            </a:r>
          </a:p>
          <a:p>
            <a:r>
              <a:rPr lang="en-US" dirty="0" err="1" smtClean="0"/>
              <a:t>Americorps</a:t>
            </a:r>
            <a:r>
              <a:rPr lang="en-US" dirty="0" smtClean="0"/>
              <a:t> volunteers from WMSG accompany groups each week, along with parent volunteers, and SL coordinator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568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Time/Financial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 coordinators organize macro-structure for program (lightening the logistical load for the teachers)</a:t>
            </a:r>
          </a:p>
          <a:p>
            <a:r>
              <a:rPr lang="en-US" dirty="0" smtClean="0"/>
              <a:t>Funds available to support continued relationship building between the two schools </a:t>
            </a:r>
          </a:p>
          <a:p>
            <a:r>
              <a:rPr lang="en-US" dirty="0" smtClean="0"/>
              <a:t>The first year of the program had minimal expenses (transportation costs and snacks). Emphasis on minimal expenditures- keep the focus on simplicity and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11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H</a:t>
            </a:r>
            <a:r>
              <a:rPr lang="en-US" dirty="0" smtClean="0"/>
              <a:t>appens at SOME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8 Maret students take a bus to SOME </a:t>
            </a:r>
          </a:p>
          <a:p>
            <a:r>
              <a:rPr lang="en-US" dirty="0" smtClean="0"/>
              <a:t>8 WSMG students take the metro</a:t>
            </a:r>
          </a:p>
          <a:p>
            <a:r>
              <a:rPr lang="en-US" dirty="0" smtClean="0"/>
              <a:t>The two schools meet at SOME in the volunteer room</a:t>
            </a:r>
          </a:p>
          <a:p>
            <a:r>
              <a:rPr lang="en-US" dirty="0" smtClean="0"/>
              <a:t>Students are paired with another student from the other school</a:t>
            </a:r>
          </a:p>
          <a:p>
            <a:r>
              <a:rPr lang="en-US" dirty="0" smtClean="0"/>
              <a:t>Mr. Greg tells explains the work for the day and divides the group (usually half and half)</a:t>
            </a:r>
          </a:p>
          <a:p>
            <a:r>
              <a:rPr lang="en-US" dirty="0" smtClean="0"/>
              <a:t>Most visits, half of the students work in the food pantry and the other half works in the 5 star boutique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281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while we work with our partners we’re given lottery tickets for bonding with each other and working hard</a:t>
            </a:r>
          </a:p>
          <a:p>
            <a:r>
              <a:rPr lang="en-US" dirty="0" smtClean="0"/>
              <a:t>After an hour, we return to the volunteer room and reflect on our work with our partners and have a lottery for prizes.  </a:t>
            </a:r>
          </a:p>
          <a:p>
            <a:r>
              <a:rPr lang="en-US" dirty="0" smtClean="0"/>
              <a:t>We also eat snacks!!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085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here’s an example of our reflection activities!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kindest thing someone has done for you?</a:t>
            </a:r>
          </a:p>
          <a:p>
            <a:r>
              <a:rPr lang="en-US" dirty="0" smtClean="0"/>
              <a:t>What is the kindest thing you have done for someone else?</a:t>
            </a:r>
          </a:p>
          <a:p>
            <a:r>
              <a:rPr lang="en-US" dirty="0" smtClean="0"/>
              <a:t>What would you like to know about homelessness in Washington DC?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436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 partner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Someone that you don’t know</a:t>
            </a:r>
          </a:p>
          <a:p>
            <a:r>
              <a:rPr lang="en-US" dirty="0" smtClean="0"/>
              <a:t>Ask your partner these three questions and then answer them for your partner.</a:t>
            </a:r>
          </a:p>
          <a:p>
            <a:r>
              <a:rPr lang="en-US" dirty="0" smtClean="0"/>
              <a:t>When you are ready to report back, raise your hand.</a:t>
            </a:r>
          </a:p>
          <a:p>
            <a:r>
              <a:rPr lang="en-US" dirty="0" smtClean="0"/>
              <a:t>We will still be handing out our lottery tickets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74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are the questions again!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kindest thing someone has done for you?</a:t>
            </a:r>
          </a:p>
          <a:p>
            <a:r>
              <a:rPr lang="en-US" dirty="0"/>
              <a:t>What is the kindest thing you have done for someone else?</a:t>
            </a:r>
          </a:p>
          <a:p>
            <a:r>
              <a:rPr lang="en-US" dirty="0"/>
              <a:t>What would you like to know about homelessness in Washington DC?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608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Reciprocity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organizations that have a need that matches our academic program, deepening, not widening the focus of the class.</a:t>
            </a:r>
          </a:p>
          <a:p>
            <a:r>
              <a:rPr lang="en-US" dirty="0" smtClean="0"/>
              <a:t>Need to plan for significant up-front vetting of potential partnering organizations.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50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“Right”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a responsive, creative person as the point person for the collaboration.</a:t>
            </a:r>
          </a:p>
          <a:p>
            <a:r>
              <a:rPr lang="en-US" dirty="0" smtClean="0"/>
              <a:t>Especially important in the initial phases of a partnership.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9187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term relationships among our students</a:t>
            </a:r>
            <a:r>
              <a:rPr lang="en-US" dirty="0"/>
              <a:t> </a:t>
            </a:r>
            <a:r>
              <a:rPr lang="en-US" dirty="0" smtClean="0"/>
              <a:t>and adults key to in-depth emotional and intellectual development for both interested parties.</a:t>
            </a:r>
          </a:p>
          <a:p>
            <a:r>
              <a:rPr lang="en-US" dirty="0" smtClean="0"/>
              <a:t>Ideally personal relationships build to trusting institutional partnerships.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337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work during engagements.</a:t>
            </a:r>
          </a:p>
          <a:p>
            <a:r>
              <a:rPr lang="en-US" dirty="0" smtClean="0"/>
              <a:t>Deepening of curriculum (not broadening) through meaningful academic connections.</a:t>
            </a:r>
          </a:p>
          <a:p>
            <a:r>
              <a:rPr lang="en-US" dirty="0" smtClean="0"/>
              <a:t>Important to collaborate with academic department chairs and administration, not let the program become isolated.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84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Repeat, Repeat, Repeat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Deepen and strengthen institutional connections, look for new projects to grow.</a:t>
            </a:r>
          </a:p>
          <a:p>
            <a:r>
              <a:rPr lang="en-US" dirty="0" smtClean="0"/>
              <a:t>Move away from person-dependent relationships to long-lasting, trusting institutional partnerships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4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Regularly </a:t>
            </a:r>
            <a:r>
              <a:rPr lang="en-US" dirty="0"/>
              <a:t>S</a:t>
            </a:r>
            <a:r>
              <a:rPr lang="en-US" dirty="0" smtClean="0"/>
              <a:t>cheduled Interaction	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Wednesdays</a:t>
            </a:r>
          </a:p>
          <a:p>
            <a:r>
              <a:rPr lang="en-US" dirty="0" smtClean="0"/>
              <a:t>Community Building Events</a:t>
            </a:r>
          </a:p>
          <a:p>
            <a:r>
              <a:rPr lang="en-US" dirty="0" smtClean="0"/>
              <a:t>Shadow Day</a:t>
            </a:r>
          </a:p>
          <a:p>
            <a:r>
              <a:rPr lang="en-US" dirty="0" smtClean="0"/>
              <a:t>NYLC Trip Planning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415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100%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6</a:t>
            </a:r>
            <a:r>
              <a:rPr lang="en-US" baseline="30000" dirty="0" smtClean="0"/>
              <a:t>th</a:t>
            </a:r>
            <a:r>
              <a:rPr lang="en-US" dirty="0" smtClean="0"/>
              <a:t> graders required to work at SOME 4x a year</a:t>
            </a:r>
          </a:p>
          <a:p>
            <a:r>
              <a:rPr lang="en-US" dirty="0" smtClean="0"/>
              <a:t>All 6</a:t>
            </a:r>
            <a:r>
              <a:rPr lang="en-US" baseline="30000" dirty="0" smtClean="0"/>
              <a:t>th</a:t>
            </a:r>
            <a:r>
              <a:rPr lang="en-US" dirty="0" smtClean="0"/>
              <a:t> graders required for Community Building Days</a:t>
            </a:r>
          </a:p>
          <a:p>
            <a:r>
              <a:rPr lang="en-US" dirty="0" smtClean="0"/>
              <a:t>Co-Developed Poetry Curriculum taught in each 6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994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Communication/Technologies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old fashioned phone calls and text messages </a:t>
            </a:r>
            <a:r>
              <a:rPr lang="en-US" dirty="0" smtClean="0">
                <a:sym typeface="Wingdings"/>
              </a:rPr>
              <a:t></a:t>
            </a:r>
          </a:p>
          <a:p>
            <a:r>
              <a:rPr lang="en-US" dirty="0" smtClean="0">
                <a:sym typeface="Wingdings"/>
              </a:rPr>
              <a:t>Weekly emails pre and post service to families with follow up reflection questions for families to use at home with their children</a:t>
            </a:r>
          </a:p>
          <a:p>
            <a:r>
              <a:rPr lang="en-US" dirty="0" smtClean="0">
                <a:sym typeface="Wingdings"/>
              </a:rPr>
              <a:t>Bulletin boards in hallways</a:t>
            </a:r>
          </a:p>
          <a:p>
            <a:r>
              <a:rPr lang="en-US" dirty="0" smtClean="0">
                <a:sym typeface="Wingdings"/>
              </a:rPr>
              <a:t>Shared Photos and Videos with WMSG</a:t>
            </a:r>
          </a:p>
          <a:p>
            <a:r>
              <a:rPr lang="en-US" dirty="0" smtClean="0">
                <a:sym typeface="Wingdings"/>
              </a:rPr>
              <a:t>Haiku Posting</a:t>
            </a:r>
          </a:p>
          <a:p>
            <a:r>
              <a:rPr lang="en-US" dirty="0" smtClean="0">
                <a:sym typeface="Wingdings"/>
              </a:rPr>
              <a:t>Skype Video conferencing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018705"/>
      </p:ext>
    </p:extLst>
  </p:cSld>
  <p:clrMapOvr>
    <a:masterClrMapping/>
  </p:clrMapOvr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170</TotalTime>
  <Words>704</Words>
  <Application>Microsoft Office PowerPoint</Application>
  <PresentationFormat>On-screen Show (4:3)</PresentationFormat>
  <Paragraphs>76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Inspiration</vt:lpstr>
      <vt:lpstr>Nuts and Bolts</vt:lpstr>
      <vt:lpstr>Reciprocity</vt:lpstr>
      <vt:lpstr>That “Right” Person</vt:lpstr>
      <vt:lpstr>Relationships </vt:lpstr>
      <vt:lpstr>Rigor</vt:lpstr>
      <vt:lpstr>Repeat, Repeat, Repeat</vt:lpstr>
      <vt:lpstr>Regularly Scheduled Interaction s</vt:lpstr>
      <vt:lpstr>100% Participation</vt:lpstr>
      <vt:lpstr>Communication/Technologies</vt:lpstr>
      <vt:lpstr>Integration Strategies</vt:lpstr>
      <vt:lpstr>Simple, Consistent Guidelines for Participation</vt:lpstr>
      <vt:lpstr>Low Maintenance Record Keeping</vt:lpstr>
      <vt:lpstr>Teacher Involvement</vt:lpstr>
      <vt:lpstr>Administrative Time/Financial Support</vt:lpstr>
      <vt:lpstr>What Happens at SOME</vt:lpstr>
      <vt:lpstr>What happens continued…</vt:lpstr>
      <vt:lpstr>Now here’s an example of our reflection activities!</vt:lpstr>
      <vt:lpstr>Find a partner</vt:lpstr>
      <vt:lpstr>Here are the questions again!</vt:lpstr>
    </vt:vector>
  </TitlesOfParts>
  <Company>Maret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Rs</dc:title>
  <dc:creator>Alexander, Eliza</dc:creator>
  <cp:lastModifiedBy>KOHN HOME</cp:lastModifiedBy>
  <cp:revision>12</cp:revision>
  <dcterms:created xsi:type="dcterms:W3CDTF">2012-10-04T14:43:59Z</dcterms:created>
  <dcterms:modified xsi:type="dcterms:W3CDTF">2014-02-06T17:38:44Z</dcterms:modified>
</cp:coreProperties>
</file>